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74" r:id="rId11"/>
    <p:sldId id="266" r:id="rId12"/>
    <p:sldId id="267" r:id="rId13"/>
    <p:sldId id="268" r:id="rId14"/>
    <p:sldId id="269" r:id="rId15"/>
    <p:sldId id="276" r:id="rId16"/>
    <p:sldId id="270" r:id="rId17"/>
    <p:sldId id="272" r:id="rId18"/>
    <p:sldId id="273" r:id="rId19"/>
    <p:sldId id="271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F9C6ED8-1A53-4975-88E4-ABF01CBC537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4"/>
            <p14:sldId id="274"/>
            <p14:sldId id="266"/>
            <p14:sldId id="267"/>
            <p14:sldId id="268"/>
            <p14:sldId id="269"/>
            <p14:sldId id="276"/>
            <p14:sldId id="270"/>
            <p14:sldId id="272"/>
            <p14:sldId id="273"/>
            <p14:sldId id="271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Sección sin título" id="{ED94E3BE-8304-4347-B19F-AA4E05ADC4E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721C62-CA48-423E-A86E-37DBDCCE75C7}" type="doc">
      <dgm:prSet loTypeId="urn:microsoft.com/office/officeart/2005/8/layout/hierarchy3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8821BD-0064-42CA-8307-88DFFCD2D1D2}">
      <dgm:prSet/>
      <dgm:spPr/>
      <dgm:t>
        <a:bodyPr/>
        <a:lstStyle/>
        <a:p>
          <a:r>
            <a:rPr lang="es-AR"/>
            <a:t>B</a:t>
          </a:r>
          <a:endParaRPr lang="en-US"/>
        </a:p>
      </dgm:t>
    </dgm:pt>
    <dgm:pt modelId="{86CD8FBB-DC6A-4D09-82DA-8B643D0A50AC}" type="parTrans" cxnId="{72E72D09-C05E-42BD-A54B-3C61EE7B411F}">
      <dgm:prSet/>
      <dgm:spPr/>
      <dgm:t>
        <a:bodyPr/>
        <a:lstStyle/>
        <a:p>
          <a:endParaRPr lang="en-US"/>
        </a:p>
      </dgm:t>
    </dgm:pt>
    <dgm:pt modelId="{8249BB7E-7B46-49AF-9646-B1B7E8D2E238}" type="sibTrans" cxnId="{72E72D09-C05E-42BD-A54B-3C61EE7B411F}">
      <dgm:prSet/>
      <dgm:spPr/>
      <dgm:t>
        <a:bodyPr/>
        <a:lstStyle/>
        <a:p>
          <a:endParaRPr lang="en-US"/>
        </a:p>
      </dgm:t>
    </dgm:pt>
    <dgm:pt modelId="{E93FF543-0747-444A-92D6-91DB900DB05A}">
      <dgm:prSet/>
      <dgm:spPr/>
      <dgm:t>
        <a:bodyPr/>
        <a:lstStyle/>
        <a:p>
          <a:r>
            <a:rPr lang="es-AR"/>
            <a:t>C</a:t>
          </a:r>
          <a:endParaRPr lang="en-US"/>
        </a:p>
      </dgm:t>
    </dgm:pt>
    <dgm:pt modelId="{BE32B4DB-0546-4414-9226-12F27BC0152C}" type="parTrans" cxnId="{492104F9-8344-4780-AC13-92E0A13DB3DA}">
      <dgm:prSet/>
      <dgm:spPr/>
      <dgm:t>
        <a:bodyPr/>
        <a:lstStyle/>
        <a:p>
          <a:endParaRPr lang="en-US"/>
        </a:p>
      </dgm:t>
    </dgm:pt>
    <dgm:pt modelId="{831763A8-061F-4232-BEA9-C652A886151D}" type="sibTrans" cxnId="{492104F9-8344-4780-AC13-92E0A13DB3DA}">
      <dgm:prSet/>
      <dgm:spPr/>
      <dgm:t>
        <a:bodyPr/>
        <a:lstStyle/>
        <a:p>
          <a:endParaRPr lang="en-US"/>
        </a:p>
      </dgm:t>
    </dgm:pt>
    <dgm:pt modelId="{CD26DBEA-8CC8-4FA0-BDCA-FCAD46A4343F}">
      <dgm:prSet/>
      <dgm:spPr/>
      <dgm:t>
        <a:bodyPr/>
        <a:lstStyle/>
        <a:p>
          <a:r>
            <a:rPr lang="es-AR"/>
            <a:t>POO</a:t>
          </a:r>
          <a:endParaRPr lang="en-US"/>
        </a:p>
      </dgm:t>
    </dgm:pt>
    <dgm:pt modelId="{7C951490-0A06-4553-884C-5CED0E6E449A}" type="parTrans" cxnId="{E8DFF34B-5B34-4F1E-B66D-B8E2B6D05D56}">
      <dgm:prSet/>
      <dgm:spPr/>
      <dgm:t>
        <a:bodyPr/>
        <a:lstStyle/>
        <a:p>
          <a:endParaRPr lang="en-US"/>
        </a:p>
      </dgm:t>
    </dgm:pt>
    <dgm:pt modelId="{15AF79FF-A27F-4EE9-AE99-79F1FCCA0105}" type="sibTrans" cxnId="{E8DFF34B-5B34-4F1E-B66D-B8E2B6D05D56}">
      <dgm:prSet/>
      <dgm:spPr/>
      <dgm:t>
        <a:bodyPr/>
        <a:lstStyle/>
        <a:p>
          <a:endParaRPr lang="en-US"/>
        </a:p>
      </dgm:t>
    </dgm:pt>
    <dgm:pt modelId="{2E480C7F-7137-4228-B03B-D0A16FAB01A0}" type="pres">
      <dgm:prSet presAssocID="{61721C62-CA48-423E-A86E-37DBDCCE75C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D4658D-2273-48AA-A601-8194B1F33249}" type="pres">
      <dgm:prSet presAssocID="{068821BD-0064-42CA-8307-88DFFCD2D1D2}" presName="root" presStyleCnt="0"/>
      <dgm:spPr/>
    </dgm:pt>
    <dgm:pt modelId="{879E9263-9CA9-46B1-9098-2724E63885AF}" type="pres">
      <dgm:prSet presAssocID="{068821BD-0064-42CA-8307-88DFFCD2D1D2}" presName="rootComposite" presStyleCnt="0"/>
      <dgm:spPr/>
    </dgm:pt>
    <dgm:pt modelId="{0228B337-CF67-43E4-AE34-5A676D80090A}" type="pres">
      <dgm:prSet presAssocID="{068821BD-0064-42CA-8307-88DFFCD2D1D2}" presName="rootText" presStyleLbl="node1" presStyleIdx="0" presStyleCnt="3"/>
      <dgm:spPr/>
    </dgm:pt>
    <dgm:pt modelId="{D21A0D2E-2421-4656-8797-A0A1A0F751F4}" type="pres">
      <dgm:prSet presAssocID="{068821BD-0064-42CA-8307-88DFFCD2D1D2}" presName="rootConnector" presStyleLbl="node1" presStyleIdx="0" presStyleCnt="3"/>
      <dgm:spPr/>
    </dgm:pt>
    <dgm:pt modelId="{13FD7D13-64B5-4D35-BD04-EF5F509856DA}" type="pres">
      <dgm:prSet presAssocID="{068821BD-0064-42CA-8307-88DFFCD2D1D2}" presName="childShape" presStyleCnt="0"/>
      <dgm:spPr/>
    </dgm:pt>
    <dgm:pt modelId="{A46D726B-8EB4-421B-BCF3-C9A91AA594C1}" type="pres">
      <dgm:prSet presAssocID="{E93FF543-0747-444A-92D6-91DB900DB05A}" presName="root" presStyleCnt="0"/>
      <dgm:spPr/>
    </dgm:pt>
    <dgm:pt modelId="{E153B09A-D55E-471D-BBEF-0A9414BBA9A7}" type="pres">
      <dgm:prSet presAssocID="{E93FF543-0747-444A-92D6-91DB900DB05A}" presName="rootComposite" presStyleCnt="0"/>
      <dgm:spPr/>
    </dgm:pt>
    <dgm:pt modelId="{2825A873-FE61-41CC-950D-AE0C5E1AF06E}" type="pres">
      <dgm:prSet presAssocID="{E93FF543-0747-444A-92D6-91DB900DB05A}" presName="rootText" presStyleLbl="node1" presStyleIdx="1" presStyleCnt="3"/>
      <dgm:spPr/>
    </dgm:pt>
    <dgm:pt modelId="{E9621224-9869-4423-8048-1913A6EB5D39}" type="pres">
      <dgm:prSet presAssocID="{E93FF543-0747-444A-92D6-91DB900DB05A}" presName="rootConnector" presStyleLbl="node1" presStyleIdx="1" presStyleCnt="3"/>
      <dgm:spPr/>
    </dgm:pt>
    <dgm:pt modelId="{BD4B5D7A-1385-4BB1-A6CD-30079B73DBBA}" type="pres">
      <dgm:prSet presAssocID="{E93FF543-0747-444A-92D6-91DB900DB05A}" presName="childShape" presStyleCnt="0"/>
      <dgm:spPr/>
    </dgm:pt>
    <dgm:pt modelId="{ABC78FA0-1E8D-470A-AF83-45FE66186A3A}" type="pres">
      <dgm:prSet presAssocID="{CD26DBEA-8CC8-4FA0-BDCA-FCAD46A4343F}" presName="root" presStyleCnt="0"/>
      <dgm:spPr/>
    </dgm:pt>
    <dgm:pt modelId="{800DBDDA-7755-4A32-A8CD-287434E88E39}" type="pres">
      <dgm:prSet presAssocID="{CD26DBEA-8CC8-4FA0-BDCA-FCAD46A4343F}" presName="rootComposite" presStyleCnt="0"/>
      <dgm:spPr/>
    </dgm:pt>
    <dgm:pt modelId="{86A5EDF6-9C83-42A6-8DBF-77F270C96F91}" type="pres">
      <dgm:prSet presAssocID="{CD26DBEA-8CC8-4FA0-BDCA-FCAD46A4343F}" presName="rootText" presStyleLbl="node1" presStyleIdx="2" presStyleCnt="3"/>
      <dgm:spPr/>
    </dgm:pt>
    <dgm:pt modelId="{F604392B-4C22-479C-A701-2B633A08A5C0}" type="pres">
      <dgm:prSet presAssocID="{CD26DBEA-8CC8-4FA0-BDCA-FCAD46A4343F}" presName="rootConnector" presStyleLbl="node1" presStyleIdx="2" presStyleCnt="3"/>
      <dgm:spPr/>
    </dgm:pt>
    <dgm:pt modelId="{42F6F9EE-2831-4E36-BFBA-53546892B385}" type="pres">
      <dgm:prSet presAssocID="{CD26DBEA-8CC8-4FA0-BDCA-FCAD46A4343F}" presName="childShape" presStyleCnt="0"/>
      <dgm:spPr/>
    </dgm:pt>
  </dgm:ptLst>
  <dgm:cxnLst>
    <dgm:cxn modelId="{72E72D09-C05E-42BD-A54B-3C61EE7B411F}" srcId="{61721C62-CA48-423E-A86E-37DBDCCE75C7}" destId="{068821BD-0064-42CA-8307-88DFFCD2D1D2}" srcOrd="0" destOrd="0" parTransId="{86CD8FBB-DC6A-4D09-82DA-8B643D0A50AC}" sibTransId="{8249BB7E-7B46-49AF-9646-B1B7E8D2E238}"/>
    <dgm:cxn modelId="{0A1F8419-AE9A-4B7C-AF5E-A4E4D451773B}" type="presOf" srcId="{E93FF543-0747-444A-92D6-91DB900DB05A}" destId="{2825A873-FE61-41CC-950D-AE0C5E1AF06E}" srcOrd="0" destOrd="0" presId="urn:microsoft.com/office/officeart/2005/8/layout/hierarchy3"/>
    <dgm:cxn modelId="{33529D1D-6C8E-4E25-AE47-9F3C6C149626}" type="presOf" srcId="{E93FF543-0747-444A-92D6-91DB900DB05A}" destId="{E9621224-9869-4423-8048-1913A6EB5D39}" srcOrd="1" destOrd="0" presId="urn:microsoft.com/office/officeart/2005/8/layout/hierarchy3"/>
    <dgm:cxn modelId="{AA756560-B278-4114-8FD1-09E2BC869A4E}" type="presOf" srcId="{61721C62-CA48-423E-A86E-37DBDCCE75C7}" destId="{2E480C7F-7137-4228-B03B-D0A16FAB01A0}" srcOrd="0" destOrd="0" presId="urn:microsoft.com/office/officeart/2005/8/layout/hierarchy3"/>
    <dgm:cxn modelId="{E8DFF34B-5B34-4F1E-B66D-B8E2B6D05D56}" srcId="{61721C62-CA48-423E-A86E-37DBDCCE75C7}" destId="{CD26DBEA-8CC8-4FA0-BDCA-FCAD46A4343F}" srcOrd="2" destOrd="0" parTransId="{7C951490-0A06-4553-884C-5CED0E6E449A}" sibTransId="{15AF79FF-A27F-4EE9-AE99-79F1FCCA0105}"/>
    <dgm:cxn modelId="{089A6472-6625-49DD-AD93-5E756754EBC4}" type="presOf" srcId="{CD26DBEA-8CC8-4FA0-BDCA-FCAD46A4343F}" destId="{86A5EDF6-9C83-42A6-8DBF-77F270C96F91}" srcOrd="0" destOrd="0" presId="urn:microsoft.com/office/officeart/2005/8/layout/hierarchy3"/>
    <dgm:cxn modelId="{46474976-31F7-4D25-98E3-09CA45E9E07F}" type="presOf" srcId="{CD26DBEA-8CC8-4FA0-BDCA-FCAD46A4343F}" destId="{F604392B-4C22-479C-A701-2B633A08A5C0}" srcOrd="1" destOrd="0" presId="urn:microsoft.com/office/officeart/2005/8/layout/hierarchy3"/>
    <dgm:cxn modelId="{C497F3B0-110D-4571-BFE1-B4A67968E034}" type="presOf" srcId="{068821BD-0064-42CA-8307-88DFFCD2D1D2}" destId="{0228B337-CF67-43E4-AE34-5A676D80090A}" srcOrd="0" destOrd="0" presId="urn:microsoft.com/office/officeart/2005/8/layout/hierarchy3"/>
    <dgm:cxn modelId="{BBC291C3-9C8D-48E9-9544-CD3A9A565277}" type="presOf" srcId="{068821BD-0064-42CA-8307-88DFFCD2D1D2}" destId="{D21A0D2E-2421-4656-8797-A0A1A0F751F4}" srcOrd="1" destOrd="0" presId="urn:microsoft.com/office/officeart/2005/8/layout/hierarchy3"/>
    <dgm:cxn modelId="{492104F9-8344-4780-AC13-92E0A13DB3DA}" srcId="{61721C62-CA48-423E-A86E-37DBDCCE75C7}" destId="{E93FF543-0747-444A-92D6-91DB900DB05A}" srcOrd="1" destOrd="0" parTransId="{BE32B4DB-0546-4414-9226-12F27BC0152C}" sibTransId="{831763A8-061F-4232-BEA9-C652A886151D}"/>
    <dgm:cxn modelId="{089299D6-1A38-4738-A0A5-A116CDA6819E}" type="presParOf" srcId="{2E480C7F-7137-4228-B03B-D0A16FAB01A0}" destId="{83D4658D-2273-48AA-A601-8194B1F33249}" srcOrd="0" destOrd="0" presId="urn:microsoft.com/office/officeart/2005/8/layout/hierarchy3"/>
    <dgm:cxn modelId="{44334D5D-1191-493E-B7B7-41BEEA39A15C}" type="presParOf" srcId="{83D4658D-2273-48AA-A601-8194B1F33249}" destId="{879E9263-9CA9-46B1-9098-2724E63885AF}" srcOrd="0" destOrd="0" presId="urn:microsoft.com/office/officeart/2005/8/layout/hierarchy3"/>
    <dgm:cxn modelId="{9F35DAA6-BF30-441A-8E75-4BB195969872}" type="presParOf" srcId="{879E9263-9CA9-46B1-9098-2724E63885AF}" destId="{0228B337-CF67-43E4-AE34-5A676D80090A}" srcOrd="0" destOrd="0" presId="urn:microsoft.com/office/officeart/2005/8/layout/hierarchy3"/>
    <dgm:cxn modelId="{4BB95857-2740-489C-9AE6-A81EB947BE7E}" type="presParOf" srcId="{879E9263-9CA9-46B1-9098-2724E63885AF}" destId="{D21A0D2E-2421-4656-8797-A0A1A0F751F4}" srcOrd="1" destOrd="0" presId="urn:microsoft.com/office/officeart/2005/8/layout/hierarchy3"/>
    <dgm:cxn modelId="{107CA525-734C-49CE-9274-ED3B45C1A261}" type="presParOf" srcId="{83D4658D-2273-48AA-A601-8194B1F33249}" destId="{13FD7D13-64B5-4D35-BD04-EF5F509856DA}" srcOrd="1" destOrd="0" presId="urn:microsoft.com/office/officeart/2005/8/layout/hierarchy3"/>
    <dgm:cxn modelId="{62CD13D0-6D0B-4E88-91E6-72C9275B9D67}" type="presParOf" srcId="{2E480C7F-7137-4228-B03B-D0A16FAB01A0}" destId="{A46D726B-8EB4-421B-BCF3-C9A91AA594C1}" srcOrd="1" destOrd="0" presId="urn:microsoft.com/office/officeart/2005/8/layout/hierarchy3"/>
    <dgm:cxn modelId="{5ADDF3E8-3A48-49C5-A6AF-58C5AEA94563}" type="presParOf" srcId="{A46D726B-8EB4-421B-BCF3-C9A91AA594C1}" destId="{E153B09A-D55E-471D-BBEF-0A9414BBA9A7}" srcOrd="0" destOrd="0" presId="urn:microsoft.com/office/officeart/2005/8/layout/hierarchy3"/>
    <dgm:cxn modelId="{4EA1EC84-ABE2-4667-9297-BE014F77D94B}" type="presParOf" srcId="{E153B09A-D55E-471D-BBEF-0A9414BBA9A7}" destId="{2825A873-FE61-41CC-950D-AE0C5E1AF06E}" srcOrd="0" destOrd="0" presId="urn:microsoft.com/office/officeart/2005/8/layout/hierarchy3"/>
    <dgm:cxn modelId="{C357903A-7A9A-454B-9A70-405512E71453}" type="presParOf" srcId="{E153B09A-D55E-471D-BBEF-0A9414BBA9A7}" destId="{E9621224-9869-4423-8048-1913A6EB5D39}" srcOrd="1" destOrd="0" presId="urn:microsoft.com/office/officeart/2005/8/layout/hierarchy3"/>
    <dgm:cxn modelId="{11E9D2CA-BBB1-42D5-9F72-9B711D166CF3}" type="presParOf" srcId="{A46D726B-8EB4-421B-BCF3-C9A91AA594C1}" destId="{BD4B5D7A-1385-4BB1-A6CD-30079B73DBBA}" srcOrd="1" destOrd="0" presId="urn:microsoft.com/office/officeart/2005/8/layout/hierarchy3"/>
    <dgm:cxn modelId="{A380F8CF-47FB-45F5-8E6D-313EFA0591D4}" type="presParOf" srcId="{2E480C7F-7137-4228-B03B-D0A16FAB01A0}" destId="{ABC78FA0-1E8D-470A-AF83-45FE66186A3A}" srcOrd="2" destOrd="0" presId="urn:microsoft.com/office/officeart/2005/8/layout/hierarchy3"/>
    <dgm:cxn modelId="{52FF6087-6A7C-4925-B1F8-3C21D7A255F0}" type="presParOf" srcId="{ABC78FA0-1E8D-470A-AF83-45FE66186A3A}" destId="{800DBDDA-7755-4A32-A8CD-287434E88E39}" srcOrd="0" destOrd="0" presId="urn:microsoft.com/office/officeart/2005/8/layout/hierarchy3"/>
    <dgm:cxn modelId="{226D2813-D732-43DE-A51F-07385F2027F2}" type="presParOf" srcId="{800DBDDA-7755-4A32-A8CD-287434E88E39}" destId="{86A5EDF6-9C83-42A6-8DBF-77F270C96F91}" srcOrd="0" destOrd="0" presId="urn:microsoft.com/office/officeart/2005/8/layout/hierarchy3"/>
    <dgm:cxn modelId="{2FD5A2CD-A667-4176-AED8-D7DB90CB9DF2}" type="presParOf" srcId="{800DBDDA-7755-4A32-A8CD-287434E88E39}" destId="{F604392B-4C22-479C-A701-2B633A08A5C0}" srcOrd="1" destOrd="0" presId="urn:microsoft.com/office/officeart/2005/8/layout/hierarchy3"/>
    <dgm:cxn modelId="{7F610427-4076-4333-9707-B32781472A65}" type="presParOf" srcId="{ABC78FA0-1E8D-470A-AF83-45FE66186A3A}" destId="{42F6F9EE-2831-4E36-BFBA-53546892B38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8B337-CF67-43E4-AE34-5A676D80090A}">
      <dsp:nvSpPr>
        <dsp:cNvPr id="0" name=""/>
        <dsp:cNvSpPr/>
      </dsp:nvSpPr>
      <dsp:spPr>
        <a:xfrm>
          <a:off x="1263" y="1290250"/>
          <a:ext cx="2957470" cy="14787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6500" kern="1200"/>
            <a:t>B</a:t>
          </a:r>
          <a:endParaRPr lang="en-US" sz="6500" kern="1200"/>
        </a:p>
      </dsp:txBody>
      <dsp:txXfrm>
        <a:off x="44574" y="1333561"/>
        <a:ext cx="2870848" cy="1392113"/>
      </dsp:txXfrm>
    </dsp:sp>
    <dsp:sp modelId="{2825A873-FE61-41CC-950D-AE0C5E1AF06E}">
      <dsp:nvSpPr>
        <dsp:cNvPr id="0" name=""/>
        <dsp:cNvSpPr/>
      </dsp:nvSpPr>
      <dsp:spPr>
        <a:xfrm>
          <a:off x="3698102" y="1290250"/>
          <a:ext cx="2957470" cy="14787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6500" kern="1200"/>
            <a:t>C</a:t>
          </a:r>
          <a:endParaRPr lang="en-US" sz="6500" kern="1200"/>
        </a:p>
      </dsp:txBody>
      <dsp:txXfrm>
        <a:off x="3741413" y="1333561"/>
        <a:ext cx="2870848" cy="1392113"/>
      </dsp:txXfrm>
    </dsp:sp>
    <dsp:sp modelId="{86A5EDF6-9C83-42A6-8DBF-77F270C96F91}">
      <dsp:nvSpPr>
        <dsp:cNvPr id="0" name=""/>
        <dsp:cNvSpPr/>
      </dsp:nvSpPr>
      <dsp:spPr>
        <a:xfrm>
          <a:off x="7394940" y="1290250"/>
          <a:ext cx="2957470" cy="14787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6500" kern="1200"/>
            <a:t>POO</a:t>
          </a:r>
          <a:endParaRPr lang="en-US" sz="6500" kern="1200"/>
        </a:p>
      </dsp:txBody>
      <dsp:txXfrm>
        <a:off x="7438251" y="1333561"/>
        <a:ext cx="2870848" cy="1392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533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618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3637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943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5945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664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6319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7298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707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163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9421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98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593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332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537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332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966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0B409D7-EE5C-45A5-A990-AC09150BF201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37481D4-692C-4C98-B053-ED0CA279AD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9741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A9894-93DD-DF65-C7D8-6A7786E43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660" y="530535"/>
            <a:ext cx="5594943" cy="2188564"/>
          </a:xfrm>
        </p:spPr>
        <p:txBody>
          <a:bodyPr anchor="b">
            <a:normAutofit fontScale="90000"/>
          </a:bodyPr>
          <a:lstStyle/>
          <a:p>
            <a:pPr algn="l"/>
            <a:r>
              <a:rPr lang="es-AR" sz="4800" b="1" dirty="0">
                <a:solidFill>
                  <a:srgbClr val="FFFFFF"/>
                </a:solidFill>
              </a:rPr>
              <a:t>¡Bienvenidos a la presentación de Java!</a:t>
            </a:r>
            <a:br>
              <a:rPr lang="es-AR" sz="4800" b="1" dirty="0">
                <a:solidFill>
                  <a:srgbClr val="FFFFFF"/>
                </a:solidFill>
              </a:rPr>
            </a:br>
            <a:endParaRPr lang="es-AR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383F9D-BBBF-B925-E9C4-8DCAACCEB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191" y="3429000"/>
            <a:ext cx="5179879" cy="2188564"/>
          </a:xfrm>
        </p:spPr>
        <p:txBody>
          <a:bodyPr anchor="t">
            <a:normAutofit/>
          </a:bodyPr>
          <a:lstStyle/>
          <a:p>
            <a:pPr algn="l"/>
            <a:r>
              <a:rPr lang="es-A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es un lenguaje de programación popular y versátil utilizado en aplicaciones web, móviles, de escritorio y para el Internet de las cosas. Acompáñenme en este viaje para aprender más sobre Java.</a:t>
            </a:r>
          </a:p>
          <a:p>
            <a:pPr algn="l"/>
            <a:endParaRPr lang="es-AR" sz="1500" dirty="0">
              <a:solidFill>
                <a:srgbClr val="FFFFFF"/>
              </a:solidFill>
            </a:endParaRPr>
          </a:p>
        </p:txBody>
      </p:sp>
      <p:pic>
        <p:nvPicPr>
          <p:cNvPr id="5" name="Imagen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F03D3F0C-C217-B8E0-847A-0285F4375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17" y="380633"/>
            <a:ext cx="3173819" cy="57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41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916DAA95-576F-D4F2-1CDC-C8035AB0B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3" y="0"/>
            <a:ext cx="11753107" cy="684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8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DB5BB-CA86-5970-2F87-A40099DB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b="1" dirty="0">
                <a:latin typeface="Arial Rounded MT Bold" panose="020F0704030504030204" pitchFamily="34" charset="0"/>
              </a:rPr>
              <a:t>TIPOS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A8396A-71CB-4D82-459E-1A8B46E35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AR" sz="3200" dirty="0">
                <a:latin typeface="Arial Rounded MT Bold" panose="020F0704030504030204" pitchFamily="34" charset="0"/>
              </a:rPr>
              <a:t>Primitivos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8F4F6F-F1FC-F208-803B-C39975E0C2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s-AR" dirty="0" err="1">
                <a:latin typeface="Arial Rounded MT Bold" panose="020F0704030504030204" pitchFamily="34" charset="0"/>
              </a:rPr>
              <a:t>int</a:t>
            </a:r>
            <a:r>
              <a:rPr lang="es-AR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s-AR" dirty="0" err="1">
                <a:latin typeface="Arial Rounded MT Bold" panose="020F0704030504030204" pitchFamily="34" charset="0"/>
              </a:rPr>
              <a:t>long</a:t>
            </a:r>
            <a:r>
              <a:rPr lang="es-AR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s-AR" dirty="0" err="1">
                <a:latin typeface="Arial Rounded MT Bold" panose="020F0704030504030204" pitchFamily="34" charset="0"/>
              </a:rPr>
              <a:t>float</a:t>
            </a:r>
            <a:r>
              <a:rPr lang="es-AR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s-AR" dirty="0" err="1">
                <a:latin typeface="Arial Rounded MT Bold" panose="020F0704030504030204" pitchFamily="34" charset="0"/>
              </a:rPr>
              <a:t>double</a:t>
            </a:r>
            <a:r>
              <a:rPr lang="es-AR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s-AR" dirty="0" err="1">
                <a:latin typeface="Arial Rounded MT Bold" panose="020F0704030504030204" pitchFamily="34" charset="0"/>
              </a:rPr>
              <a:t>char</a:t>
            </a:r>
            <a:r>
              <a:rPr lang="es-AR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s-AR" dirty="0" err="1">
                <a:latin typeface="Arial Rounded MT Bold" panose="020F0704030504030204" pitchFamily="34" charset="0"/>
              </a:rPr>
              <a:t>boolean</a:t>
            </a:r>
            <a:endParaRPr lang="es-AR" dirty="0">
              <a:latin typeface="Arial Rounded MT Bold" panose="020F0704030504030204" pitchFamily="34" charset="0"/>
            </a:endParaRPr>
          </a:p>
          <a:p>
            <a:r>
              <a:rPr lang="es-AR" dirty="0">
                <a:latin typeface="Arial Rounded MT Bold" panose="020F0704030504030204" pitchFamily="34" charset="0"/>
              </a:rPr>
              <a:t>byte</a:t>
            </a:r>
          </a:p>
          <a:p>
            <a:r>
              <a:rPr lang="es-AR" dirty="0">
                <a:latin typeface="Arial Rounded MT Bold" panose="020F0704030504030204" pitchFamily="34" charset="0"/>
              </a:rPr>
              <a:t>short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FF8EAA-66CF-F15D-FC4F-FF978260B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s-AR" sz="3200" dirty="0">
                <a:latin typeface="Arial Rounded MT Bold" panose="020F0704030504030204" pitchFamily="34" charset="0"/>
              </a:rPr>
              <a:t>Objetos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EBC0CA-52CD-CA4B-AED9-900FB47E10B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s-AR" sz="4000" dirty="0">
                <a:latin typeface="Arial Rounded MT Bold" panose="020F0704030504030204" pitchFamily="34" charset="0"/>
              </a:rPr>
              <a:t>Tipos de la Biblioteca Estándar</a:t>
            </a:r>
          </a:p>
          <a:p>
            <a:pPr lvl="1"/>
            <a:r>
              <a:rPr lang="es-AR" sz="2900" dirty="0" err="1">
                <a:latin typeface="Arial Rounded MT Bold" panose="020F0704030504030204" pitchFamily="34" charset="0"/>
              </a:rPr>
              <a:t>String</a:t>
            </a:r>
            <a:endParaRPr lang="es-AR" sz="2900" dirty="0">
              <a:latin typeface="Arial Rounded MT Bold" panose="020F0704030504030204" pitchFamily="34" charset="0"/>
            </a:endParaRPr>
          </a:p>
          <a:p>
            <a:pPr lvl="1"/>
            <a:r>
              <a:rPr lang="es-AR" sz="2900" dirty="0">
                <a:latin typeface="Arial Rounded MT Bold" panose="020F0704030504030204" pitchFamily="34" charset="0"/>
              </a:rPr>
              <a:t>Scanner</a:t>
            </a:r>
          </a:p>
          <a:p>
            <a:pPr lvl="1"/>
            <a:r>
              <a:rPr lang="es-AR" sz="2900" dirty="0" err="1">
                <a:latin typeface="Arial Rounded MT Bold" panose="020F0704030504030204" pitchFamily="34" charset="0"/>
              </a:rPr>
              <a:t>System</a:t>
            </a:r>
            <a:endParaRPr lang="es-AR" sz="2900" dirty="0">
              <a:latin typeface="Arial Rounded MT Bold" panose="020F0704030504030204" pitchFamily="34" charset="0"/>
            </a:endParaRPr>
          </a:p>
          <a:p>
            <a:r>
              <a:rPr lang="es-AR" sz="4000" dirty="0" err="1">
                <a:latin typeface="Arial Rounded MT Bold" panose="020F0704030504030204" pitchFamily="34" charset="0"/>
              </a:rPr>
              <a:t>Arrays</a:t>
            </a:r>
            <a:endParaRPr lang="es-AR" sz="4000" dirty="0">
              <a:latin typeface="Arial Rounded MT Bold" panose="020F0704030504030204" pitchFamily="34" charset="0"/>
            </a:endParaRPr>
          </a:p>
          <a:p>
            <a:r>
              <a:rPr lang="es-AR" sz="4000" dirty="0" err="1">
                <a:latin typeface="Arial Rounded MT Bold" panose="020F0704030504030204" pitchFamily="34" charset="0"/>
              </a:rPr>
              <a:t>Wrappers</a:t>
            </a:r>
            <a:endParaRPr lang="es-AR" sz="4000" dirty="0">
              <a:latin typeface="Arial Rounded MT Bold" panose="020F0704030504030204" pitchFamily="34" charset="0"/>
            </a:endParaRPr>
          </a:p>
          <a:p>
            <a:pPr lvl="1"/>
            <a:r>
              <a:rPr lang="es-AR" sz="3000" dirty="0" err="1">
                <a:latin typeface="Arial Rounded MT Bold" panose="020F0704030504030204" pitchFamily="34" charset="0"/>
              </a:rPr>
              <a:t>Integer</a:t>
            </a:r>
            <a:endParaRPr lang="es-AR" sz="3000" dirty="0">
              <a:latin typeface="Arial Rounded MT Bold" panose="020F0704030504030204" pitchFamily="34" charset="0"/>
            </a:endParaRPr>
          </a:p>
          <a:p>
            <a:pPr lvl="1"/>
            <a:r>
              <a:rPr lang="es-AR" sz="3000" dirty="0">
                <a:latin typeface="Arial Rounded MT Bold" panose="020F0704030504030204" pitchFamily="34" charset="0"/>
              </a:rPr>
              <a:t>Long</a:t>
            </a:r>
          </a:p>
          <a:p>
            <a:pPr lvl="1"/>
            <a:r>
              <a:rPr lang="es-AR" sz="3000" dirty="0" err="1">
                <a:latin typeface="Arial Rounded MT Bold" panose="020F0704030504030204" pitchFamily="34" charset="0"/>
              </a:rPr>
              <a:t>Boolean</a:t>
            </a:r>
            <a:endParaRPr lang="es-AR" sz="3000" dirty="0">
              <a:latin typeface="Arial Rounded MT Bold" panose="020F0704030504030204" pitchFamily="34" charset="0"/>
            </a:endParaRPr>
          </a:p>
          <a:p>
            <a:pPr lvl="1"/>
            <a:r>
              <a:rPr lang="es-AR" sz="3000" dirty="0" err="1">
                <a:latin typeface="Arial Rounded MT Bold" panose="020F0704030504030204" pitchFamily="34" charset="0"/>
              </a:rPr>
              <a:t>Character</a:t>
            </a:r>
            <a:endParaRPr lang="es-AR" sz="3000" dirty="0">
              <a:latin typeface="Arial Rounded MT Bold" panose="020F0704030504030204" pitchFamily="34" charset="0"/>
            </a:endParaRPr>
          </a:p>
          <a:p>
            <a:pPr lvl="1"/>
            <a:r>
              <a:rPr lang="es-AR" sz="3000" dirty="0" err="1">
                <a:latin typeface="Arial Rounded MT Bold" panose="020F0704030504030204" pitchFamily="34" charset="0"/>
              </a:rPr>
              <a:t>Double</a:t>
            </a:r>
            <a:endParaRPr lang="es-AR" sz="3000" dirty="0">
              <a:latin typeface="Arial Rounded MT Bold" panose="020F0704030504030204" pitchFamily="34" charset="0"/>
            </a:endParaRPr>
          </a:p>
          <a:p>
            <a:pPr marL="457200" lvl="1" indent="0">
              <a:buNone/>
            </a:pPr>
            <a:endParaRPr lang="es-AR" dirty="0"/>
          </a:p>
          <a:p>
            <a:pPr marL="457200" lvl="1" indent="0">
              <a:buNone/>
            </a:pPr>
            <a:r>
              <a:rPr lang="es-A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556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0B45C-42D6-F464-3784-8D4318A9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VARIABLES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C3AB6B-6438-EC4D-215F-DDA5C46E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Primitivas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491F2B-C1D8-6F92-0B2C-9162E69697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AR" dirty="0"/>
              <a:t>Se guarda el valor en la variable</a:t>
            </a:r>
          </a:p>
          <a:p>
            <a:r>
              <a:rPr lang="es-AR" dirty="0"/>
              <a:t>Cuando se copia, se copia el valor en una nueva variable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3CC636-4922-A0A6-8EC5-1E28D3463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/>
              <a:t>Objetos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9D40E8D-A140-342D-7088-696780D832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AR" dirty="0"/>
              <a:t>El nombre de la variable refiere a la dirección de memoria del objeto</a:t>
            </a:r>
          </a:p>
          <a:p>
            <a:r>
              <a:rPr lang="es-AR" dirty="0"/>
              <a:t>Cuando se copia, se copia la dirección de memoria del objeto (pointer), por lo que si se modifica la copia se modifica el original</a:t>
            </a:r>
          </a:p>
        </p:txBody>
      </p:sp>
    </p:spTree>
    <p:extLst>
      <p:ext uri="{BB962C8B-B14F-4D97-AF65-F5344CB8AC3E}">
        <p14:creationId xmlns:p14="http://schemas.microsoft.com/office/powerpoint/2010/main" val="2486039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B7009-CECB-BC89-5702-8A862180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Estructura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22630-AD14-6600-17CE-852FDB4E0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984205" cy="4058751"/>
          </a:xfrm>
        </p:spPr>
        <p:txBody>
          <a:bodyPr>
            <a:normAutofit/>
          </a:bodyPr>
          <a:lstStyle/>
          <a:p>
            <a:r>
              <a:rPr lang="es-AR" sz="2400" dirty="0"/>
              <a:t>Las clases se guardan en paquetes</a:t>
            </a:r>
          </a:p>
          <a:p>
            <a:r>
              <a:rPr lang="es-AR" sz="2400" dirty="0"/>
              <a:t>Los paquetes sirven para organizar clases por tipos</a:t>
            </a:r>
          </a:p>
          <a:p>
            <a:r>
              <a:rPr lang="es-AR" sz="2400" dirty="0"/>
              <a:t>Los paquetes se guardan en carpeta </a:t>
            </a:r>
            <a:r>
              <a:rPr lang="es-AR" sz="2400" dirty="0" err="1"/>
              <a:t>Source</a:t>
            </a:r>
            <a:endParaRPr lang="es-AR" sz="2400" dirty="0"/>
          </a:p>
          <a:p>
            <a:r>
              <a:rPr lang="es-AR" sz="2400" dirty="0"/>
              <a:t>Puede haber otras carpetas (Test, Target)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668D7C4-9AB9-77E5-87EA-4FF39235A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00" y="1732449"/>
            <a:ext cx="4369557" cy="40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5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BF880-5CCB-81B3-C2EF-DF6727E9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137890" cy="970450"/>
          </a:xfrm>
        </p:spPr>
        <p:txBody>
          <a:bodyPr>
            <a:normAutofit fontScale="90000"/>
          </a:bodyPr>
          <a:lstStyle/>
          <a:p>
            <a:r>
              <a:rPr lang="es-AR" dirty="0"/>
              <a:t>Composición de Clase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442E82-8687-DAA2-2823-6DE1365B2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448343" cy="4058751"/>
          </a:xfrm>
        </p:spPr>
        <p:txBody>
          <a:bodyPr/>
          <a:lstStyle/>
          <a:p>
            <a:r>
              <a:rPr lang="es-AR" dirty="0"/>
              <a:t>Indica a que paquete pertenece</a:t>
            </a:r>
          </a:p>
          <a:p>
            <a:r>
              <a:rPr lang="es-AR" dirty="0"/>
              <a:t>Define atributos (encapsulamiento)</a:t>
            </a:r>
          </a:p>
          <a:p>
            <a:r>
              <a:rPr lang="es-AR" dirty="0"/>
              <a:t>Define constructor</a:t>
            </a:r>
          </a:p>
          <a:p>
            <a:r>
              <a:rPr lang="es-AR" dirty="0"/>
              <a:t>Define métodos (polimorfismo)</a:t>
            </a:r>
          </a:p>
          <a:p>
            <a:r>
              <a:rPr lang="es-AR" dirty="0"/>
              <a:t>Sobrescribe métodos heredados (herencia)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ABB46BE-1568-1E09-88B4-85C2009B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85" y="183734"/>
            <a:ext cx="7238190" cy="58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09D39-2617-D0C6-C242-3F89FA36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HERENCIA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F97C35-3BBA-BA5B-75DB-5656B4C5C4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/>
              <a:t>CLASE PADRE</a:t>
            </a:r>
          </a:p>
          <a:p>
            <a:r>
              <a:rPr lang="es-AR" dirty="0"/>
              <a:t>Un objeto solo puede tener un padre (</a:t>
            </a:r>
            <a:r>
              <a:rPr lang="es-AR" dirty="0" err="1"/>
              <a:t>extends</a:t>
            </a:r>
            <a:r>
              <a:rPr lang="es-AR" dirty="0"/>
              <a:t>)</a:t>
            </a:r>
          </a:p>
          <a:p>
            <a:r>
              <a:rPr lang="es-AR" dirty="0"/>
              <a:t>Se puede remontar el árbol de herencia hasta la clase </a:t>
            </a:r>
            <a:r>
              <a:rPr lang="es-AR" dirty="0" err="1"/>
              <a:t>Object</a:t>
            </a:r>
            <a:endParaRPr lang="es-AR" dirty="0"/>
          </a:p>
          <a:p>
            <a:r>
              <a:rPr lang="es-AR" dirty="0"/>
              <a:t>Las clases hijas heredan los atributos y métodos de la clase padre</a:t>
            </a:r>
          </a:p>
          <a:p>
            <a:r>
              <a:rPr lang="es-AR" dirty="0"/>
              <a:t>Las clases hijas pueden agregar sus propios atributos y clases</a:t>
            </a:r>
          </a:p>
          <a:p>
            <a:r>
              <a:rPr lang="es-AR" dirty="0"/>
              <a:t>Las clases hijas pueden </a:t>
            </a:r>
            <a:r>
              <a:rPr lang="es-AR" dirty="0" err="1"/>
              <a:t>sobreescribir</a:t>
            </a:r>
            <a:r>
              <a:rPr lang="es-AR" dirty="0"/>
              <a:t> (@Override) los métodos de la clase padre (polimorfismo)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83CC08-BBB3-06E9-D871-73E25537C3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/>
              <a:t>INTERFACE</a:t>
            </a:r>
          </a:p>
          <a:p>
            <a:r>
              <a:rPr lang="es-AR" dirty="0"/>
              <a:t>Es una clase Abstracta (no se puede instanciar)</a:t>
            </a:r>
          </a:p>
          <a:p>
            <a:r>
              <a:rPr lang="es-AR" dirty="0"/>
              <a:t>Un objeto puede implementar múltiples interfaces (</a:t>
            </a:r>
            <a:r>
              <a:rPr lang="es-AR" dirty="0" err="1"/>
              <a:t>implements</a:t>
            </a:r>
            <a:r>
              <a:rPr lang="es-AR" dirty="0"/>
              <a:t>)</a:t>
            </a:r>
          </a:p>
          <a:p>
            <a:r>
              <a:rPr lang="es-AR" dirty="0"/>
              <a:t>Un objeto debe tener definido todos los métodos que tenga la interface implementada</a:t>
            </a:r>
          </a:p>
        </p:txBody>
      </p:sp>
    </p:spTree>
    <p:extLst>
      <p:ext uri="{BB962C8B-B14F-4D97-AF65-F5344CB8AC3E}">
        <p14:creationId xmlns:p14="http://schemas.microsoft.com/office/powerpoint/2010/main" val="918950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85373B2-E782-FC6A-7341-B1BCCDCA0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6" y="124102"/>
            <a:ext cx="10807907" cy="66097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813FD4E-1F8B-20F5-2216-4BF4FB676E65}"/>
              </a:ext>
            </a:extLst>
          </p:cNvPr>
          <p:cNvSpPr txBox="1"/>
          <p:nvPr/>
        </p:nvSpPr>
        <p:spPr>
          <a:xfrm>
            <a:off x="886916" y="6364565"/>
            <a:ext cx="232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>
                <a:solidFill>
                  <a:srgbClr val="002060"/>
                </a:solidFill>
              </a:rPr>
              <a:t>https://gamma.app</a:t>
            </a:r>
            <a:endParaRPr lang="es-A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0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264C6-E72C-476B-409B-D8E9EF23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Errores / Excepciones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8D976-FE79-7FA4-F482-331B52D3A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Errores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5B01E5-4899-634D-73D1-968F3A7825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AR" dirty="0"/>
              <a:t>Son detectados por el compilador</a:t>
            </a:r>
          </a:p>
          <a:p>
            <a:r>
              <a:rPr lang="es-AR" dirty="0"/>
              <a:t>Normalmente evitan el funcionamiento de una aplicación desde el inicio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0CD2E0-8F0A-567D-56E9-4B8D7979A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>
                <a:solidFill>
                  <a:srgbClr val="FFFF00"/>
                </a:solidFill>
                <a:latin typeface="Arial Rounded MT Bold" panose="020F0704030504030204" pitchFamily="34" charset="0"/>
              </a:rPr>
              <a:t>Excepciones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FD9198D-DBE9-8EF0-F149-17EF73D564F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AR" dirty="0"/>
              <a:t>Puede no ser detectado por el compilador</a:t>
            </a:r>
          </a:p>
          <a:p>
            <a:r>
              <a:rPr lang="es-AR" dirty="0"/>
              <a:t>Se generan cuando el programa tiene que procesar un dato inesperado</a:t>
            </a:r>
          </a:p>
          <a:p>
            <a:r>
              <a:rPr lang="es-AR" dirty="0"/>
              <a:t>Puede ser atrapado y manejado con un bloque try/catch (</a:t>
            </a:r>
            <a:r>
              <a:rPr lang="es-AR" dirty="0" err="1"/>
              <a:t>RuntimeException</a:t>
            </a:r>
            <a:r>
              <a:rPr lang="es-AR" dirty="0"/>
              <a:t>)</a:t>
            </a:r>
          </a:p>
          <a:p>
            <a:r>
              <a:rPr lang="es-AR" dirty="0"/>
              <a:t>Se pueden generar excepciones personalizadas (</a:t>
            </a:r>
            <a:r>
              <a:rPr lang="es-AR" dirty="0" err="1"/>
              <a:t>Throwable</a:t>
            </a:r>
            <a:r>
              <a:rPr lang="es-AR" dirty="0"/>
              <a:t>)</a:t>
            </a:r>
          </a:p>
          <a:p>
            <a:pPr marL="3690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368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8198C2C-424D-B21F-DCD1-2569F6DA0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6" y="5833"/>
            <a:ext cx="11227632" cy="68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5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02DBF-7BB7-700C-FA00-1594F77C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Manejo de Excepciones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21CFFC-CAA3-98CE-E175-FD6FD1693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9729221" cy="4058751"/>
          </a:xfrm>
        </p:spPr>
        <p:txBody>
          <a:bodyPr/>
          <a:lstStyle/>
          <a:p>
            <a:r>
              <a:rPr lang="es-AR" dirty="0"/>
              <a:t>Evita que el programa se rompa por un dato incorrecto o inexistente</a:t>
            </a:r>
          </a:p>
          <a:p>
            <a:r>
              <a:rPr lang="es-AR" dirty="0"/>
              <a:t>Normalmente se usa para leer datos o conexiones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98FFEA3-5BA7-832A-DAF5-523DF1EB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56" y="3014051"/>
            <a:ext cx="8558323" cy="35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A7E8BF-D801-5615-2564-A702BB32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287" b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CE1698-B86F-9572-01F5-70334292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>
                <a:solidFill>
                  <a:srgbClr val="FFFFFF"/>
                </a:solidFill>
              </a:rPr>
              <a:t>EVOLUCION DE LENGUAJES DE PROGRAMACION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2D25D24-19AD-50CC-F8EE-FCF128947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415220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3857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45022-DF94-753D-D76A-3632CDEB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546966" cy="970450"/>
          </a:xfrm>
        </p:spPr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Colecciones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713697-A39D-8756-CD06-23E7BE1C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5756828" cy="4788272"/>
          </a:xfrm>
        </p:spPr>
        <p:txBody>
          <a:bodyPr>
            <a:normAutofit/>
          </a:bodyPr>
          <a:lstStyle/>
          <a:p>
            <a:r>
              <a:rPr lang="es-AR" sz="2400" dirty="0"/>
              <a:t>Similares a los </a:t>
            </a:r>
            <a:r>
              <a:rPr lang="es-AR" sz="2400" dirty="0" err="1"/>
              <a:t>arrays</a:t>
            </a:r>
            <a:r>
              <a:rPr lang="es-AR" sz="2400" dirty="0"/>
              <a:t>[]</a:t>
            </a:r>
          </a:p>
          <a:p>
            <a:r>
              <a:rPr lang="es-AR" sz="2400" dirty="0"/>
              <a:t>Tamaño dinámico</a:t>
            </a:r>
          </a:p>
          <a:p>
            <a:r>
              <a:rPr lang="es-AR" sz="2400" dirty="0"/>
              <a:t>Almacenan diferentes tipos de datos</a:t>
            </a:r>
          </a:p>
          <a:p>
            <a:r>
              <a:rPr lang="es-AR" sz="2400" dirty="0"/>
              <a:t>Tienen métodos heredados</a:t>
            </a:r>
          </a:p>
          <a:p>
            <a:r>
              <a:rPr lang="es-AR" sz="2400" dirty="0"/>
              <a:t>Mas usados:</a:t>
            </a:r>
          </a:p>
          <a:p>
            <a:pPr lvl="1"/>
            <a:r>
              <a:rPr lang="es-AR" sz="2000" dirty="0" err="1"/>
              <a:t>Arraylist</a:t>
            </a:r>
            <a:endParaRPr lang="es-AR" sz="2000" dirty="0"/>
          </a:p>
          <a:p>
            <a:pPr lvl="1"/>
            <a:r>
              <a:rPr lang="es-AR" sz="2000" dirty="0" err="1"/>
              <a:t>LinkedList</a:t>
            </a:r>
            <a:endParaRPr lang="es-AR" sz="2000" dirty="0"/>
          </a:p>
          <a:p>
            <a:pPr lvl="1"/>
            <a:r>
              <a:rPr lang="es-AR" sz="2000" dirty="0" err="1"/>
              <a:t>HashMap</a:t>
            </a:r>
            <a:endParaRPr lang="es-AR" sz="20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959D76BB-2546-64AB-1522-251568B76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86" y="1139252"/>
            <a:ext cx="5745978" cy="509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84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B4D34-D0BA-611B-6B9F-CC8DA9D0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PERSISTENCIA DE LA INFORMACION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744487-33D2-0945-7720-9039A4C24C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AR" dirty="0"/>
              <a:t>Bases de datos</a:t>
            </a:r>
          </a:p>
          <a:p>
            <a:pPr lvl="1"/>
            <a:r>
              <a:rPr lang="es-AR" dirty="0"/>
              <a:t>Bases de datos relacionales (SQL)</a:t>
            </a:r>
          </a:p>
          <a:p>
            <a:pPr lvl="2"/>
            <a:r>
              <a:rPr lang="es-AR" dirty="0"/>
              <a:t>MySQL</a:t>
            </a:r>
          </a:p>
          <a:p>
            <a:pPr lvl="2"/>
            <a:r>
              <a:rPr lang="es-AR" dirty="0"/>
              <a:t>PostgreSQL</a:t>
            </a:r>
          </a:p>
          <a:p>
            <a:pPr lvl="2"/>
            <a:r>
              <a:rPr lang="es-AR" dirty="0"/>
              <a:t>SQLite</a:t>
            </a:r>
          </a:p>
          <a:p>
            <a:pPr lvl="2"/>
            <a:r>
              <a:rPr lang="es-AR" dirty="0" err="1"/>
              <a:t>MariaDB</a:t>
            </a:r>
            <a:endParaRPr lang="es-AR" dirty="0"/>
          </a:p>
          <a:p>
            <a:pPr lvl="1"/>
            <a:r>
              <a:rPr lang="es-AR" dirty="0"/>
              <a:t>Bases no Relacionales</a:t>
            </a:r>
          </a:p>
          <a:p>
            <a:pPr lvl="2"/>
            <a:r>
              <a:rPr lang="es-AR" dirty="0"/>
              <a:t>MongoDB</a:t>
            </a:r>
          </a:p>
          <a:p>
            <a:pPr lvl="1"/>
            <a:r>
              <a:rPr lang="es-AR" dirty="0"/>
              <a:t>XML o JSON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5C45D6-5CC0-1934-1DF2-8692C6B867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AR" dirty="0"/>
              <a:t>Archivos</a:t>
            </a:r>
          </a:p>
          <a:p>
            <a:pPr lvl="1"/>
            <a:r>
              <a:rPr lang="es-AR" dirty="0"/>
              <a:t>Texto</a:t>
            </a:r>
          </a:p>
          <a:p>
            <a:pPr lvl="1"/>
            <a:r>
              <a:rPr lang="es-AR" dirty="0"/>
              <a:t>CSV</a:t>
            </a:r>
          </a:p>
          <a:p>
            <a:pPr lvl="1"/>
            <a:r>
              <a:rPr lang="es-AR" dirty="0"/>
              <a:t>Imágenes / Multimedia</a:t>
            </a:r>
          </a:p>
          <a:p>
            <a:pPr lvl="1"/>
            <a:r>
              <a:rPr lang="es-AR" dirty="0"/>
              <a:t>Binario</a:t>
            </a:r>
          </a:p>
        </p:txBody>
      </p:sp>
    </p:spTree>
    <p:extLst>
      <p:ext uri="{BB962C8B-B14F-4D97-AF65-F5344CB8AC3E}">
        <p14:creationId xmlns:p14="http://schemas.microsoft.com/office/powerpoint/2010/main" val="336363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7C4FC-5D5A-D2AE-D831-2A1E1F3B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GESTION DE DEPENDENCIAS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F84312-1653-BFCC-99EE-45377076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367084" cy="4058751"/>
          </a:xfrm>
        </p:spPr>
        <p:txBody>
          <a:bodyPr/>
          <a:lstStyle/>
          <a:p>
            <a:r>
              <a:rPr lang="es-AR" dirty="0"/>
              <a:t>Optimizan el mantenimiento y lectura de una Aplicación</a:t>
            </a:r>
          </a:p>
          <a:p>
            <a:r>
              <a:rPr lang="es-AR" dirty="0"/>
              <a:t>Facilidad de gestión de librerías (</a:t>
            </a:r>
            <a:r>
              <a:rPr lang="es-AR" dirty="0" err="1"/>
              <a:t>jar</a:t>
            </a:r>
            <a:r>
              <a:rPr lang="es-AR" dirty="0"/>
              <a:t>)</a:t>
            </a:r>
          </a:p>
          <a:p>
            <a:r>
              <a:rPr lang="es-AR" dirty="0"/>
              <a:t>Facilita el control de versiones</a:t>
            </a:r>
          </a:p>
          <a:p>
            <a:r>
              <a:rPr lang="es-AR" dirty="0" err="1"/>
              <a:t>Automatizacion</a:t>
            </a:r>
            <a:r>
              <a:rPr lang="es-AR" dirty="0"/>
              <a:t> de tareas de compilación y ejecución</a:t>
            </a:r>
          </a:p>
        </p:txBody>
      </p:sp>
      <p:pic>
        <p:nvPicPr>
          <p:cNvPr id="5" name="Imagen 4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A389CB2C-7001-A401-1E1B-7208A421F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37" y="4503627"/>
            <a:ext cx="4425106" cy="12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orreo electrónico&#10;&#10;Descripción generada automáticamente">
            <a:extLst>
              <a:ext uri="{FF2B5EF4-FFF2-40B4-BE49-F238E27FC236}">
                <a16:creationId xmlns:a16="http://schemas.microsoft.com/office/drawing/2014/main" id="{6A7C1F84-C11C-E37F-17C4-2F8291E2D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60" y="80859"/>
            <a:ext cx="10508104" cy="66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84AED-2DC8-BD98-67BA-3335FC916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1" y="1309394"/>
            <a:ext cx="1838744" cy="970450"/>
          </a:xfrm>
        </p:spPr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JDBC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B90708-B9C1-FE64-7044-E92367F54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3258" y="645463"/>
            <a:ext cx="10503663" cy="3268762"/>
          </a:xfrm>
        </p:spPr>
        <p:txBody>
          <a:bodyPr>
            <a:normAutofit/>
          </a:bodyPr>
          <a:lstStyle/>
          <a:p>
            <a:r>
              <a:rPr lang="es-AR" dirty="0"/>
              <a:t>Java </a:t>
            </a:r>
            <a:r>
              <a:rPr lang="es-AR" dirty="0" err="1"/>
              <a:t>DataBase</a:t>
            </a:r>
            <a:r>
              <a:rPr lang="es-AR" dirty="0"/>
              <a:t> </a:t>
            </a:r>
            <a:r>
              <a:rPr lang="es-AR" dirty="0" err="1"/>
              <a:t>Conectivity</a:t>
            </a:r>
            <a:r>
              <a:rPr lang="es-AR" dirty="0"/>
              <a:t> es una API (</a:t>
            </a:r>
            <a:r>
              <a:rPr lang="es-AR" dirty="0" err="1"/>
              <a:t>Application</a:t>
            </a:r>
            <a:r>
              <a:rPr lang="es-AR" dirty="0"/>
              <a:t> </a:t>
            </a:r>
            <a:r>
              <a:rPr lang="es-AR" dirty="0" err="1"/>
              <a:t>Programming</a:t>
            </a:r>
            <a:r>
              <a:rPr lang="es-AR" dirty="0"/>
              <a:t> Interface)</a:t>
            </a:r>
          </a:p>
          <a:p>
            <a:r>
              <a:rPr lang="es-AR" dirty="0"/>
              <a:t>Conecta la aplicación con una base de datos</a:t>
            </a:r>
          </a:p>
          <a:p>
            <a:r>
              <a:rPr lang="es-AR" dirty="0"/>
              <a:t>Utiliza un Driver para conectar a la base</a:t>
            </a:r>
          </a:p>
          <a:p>
            <a:r>
              <a:rPr lang="es-AR" dirty="0"/>
              <a:t>Permite CRUD mediante </a:t>
            </a:r>
            <a:r>
              <a:rPr lang="es-AR" dirty="0" err="1"/>
              <a:t>statements</a:t>
            </a:r>
            <a:endParaRPr lang="es-AR" dirty="0"/>
          </a:p>
          <a:p>
            <a:r>
              <a:rPr lang="es-AR" dirty="0"/>
              <a:t>Implementación:</a:t>
            </a:r>
          </a:p>
          <a:p>
            <a:pPr lvl="1"/>
            <a:r>
              <a:rPr lang="es-AR" dirty="0"/>
              <a:t>Registrar Driver - Crear Conexión - Crear Sentencia - Ejecutar </a:t>
            </a:r>
            <a:r>
              <a:rPr lang="es-AR" dirty="0" err="1"/>
              <a:t>Query</a:t>
            </a:r>
            <a:r>
              <a:rPr lang="es-AR" dirty="0"/>
              <a:t> - Cerrar </a:t>
            </a:r>
            <a:r>
              <a:rPr lang="es-AR" dirty="0" err="1"/>
              <a:t>Conexion</a:t>
            </a:r>
            <a:endParaRPr lang="es-AR" dirty="0"/>
          </a:p>
          <a:p>
            <a:pPr marL="450000" lvl="1" indent="0">
              <a:buNone/>
            </a:pPr>
            <a:endParaRPr lang="es-AR" dirty="0"/>
          </a:p>
          <a:p>
            <a:pPr lvl="1"/>
            <a:endParaRPr lang="es-AR" dirty="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47639C6-FB14-865C-BB4A-E257027C0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4" y="3428999"/>
            <a:ext cx="10343817" cy="331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42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D71848F-B6AB-6D4E-A8E4-072A771AA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2" y="0"/>
            <a:ext cx="1121797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6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416B1-3AED-C782-F0A1-2ED642A5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B8206-8A12-929D-0C29-C3D1C76CC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sz="3200" dirty="0">
                <a:latin typeface="Arial Rounded MT Bold" panose="020F0704030504030204" pitchFamily="34" charset="0"/>
              </a:rPr>
              <a:t>Consola</a:t>
            </a:r>
          </a:p>
          <a:p>
            <a:pPr lvl="1"/>
            <a:r>
              <a:rPr lang="es-AR" sz="2800" dirty="0">
                <a:latin typeface="Arial Rounded MT Bold" panose="020F0704030504030204" pitchFamily="34" charset="0"/>
              </a:rPr>
              <a:t>Aplicaciones de solo texto (sin entorno gráfico)</a:t>
            </a:r>
          </a:p>
          <a:p>
            <a:r>
              <a:rPr lang="es-AR" sz="3200" dirty="0">
                <a:latin typeface="Arial Rounded MT Bold" panose="020F0704030504030204" pitchFamily="34" charset="0"/>
              </a:rPr>
              <a:t>Desktop Apps</a:t>
            </a:r>
          </a:p>
          <a:p>
            <a:pPr lvl="1"/>
            <a:r>
              <a:rPr lang="es-AR" sz="3000" dirty="0" err="1">
                <a:latin typeface="Arial Rounded MT Bold" panose="020F0704030504030204" pitchFamily="34" charset="0"/>
              </a:rPr>
              <a:t>Winforms</a:t>
            </a:r>
            <a:endParaRPr lang="es-AR" sz="3000" dirty="0">
              <a:latin typeface="Arial Rounded MT Bold" panose="020F0704030504030204" pitchFamily="34" charset="0"/>
            </a:endParaRPr>
          </a:p>
          <a:p>
            <a:pPr lvl="1"/>
            <a:r>
              <a:rPr lang="es-AR" sz="3000" dirty="0">
                <a:latin typeface="Arial Rounded MT Bold" panose="020F0704030504030204" pitchFamily="34" charset="0"/>
              </a:rPr>
              <a:t>Aplicaciones Instalables</a:t>
            </a:r>
          </a:p>
          <a:p>
            <a:r>
              <a:rPr lang="es-AR" sz="3200" dirty="0">
                <a:latin typeface="Arial Rounded MT Bold" panose="020F0704030504030204" pitchFamily="34" charset="0"/>
              </a:rPr>
              <a:t>Web Apps (web2)</a:t>
            </a:r>
          </a:p>
          <a:p>
            <a:pPr lvl="1"/>
            <a:r>
              <a:rPr lang="es-AR" sz="3000" dirty="0" err="1">
                <a:latin typeface="Arial Rounded MT Bold" panose="020F0704030504030204" pitchFamily="34" charset="0"/>
              </a:rPr>
              <a:t>APIs</a:t>
            </a:r>
            <a:endParaRPr lang="es-AR" sz="3000" dirty="0">
              <a:latin typeface="Arial Rounded MT Bold" panose="020F0704030504030204" pitchFamily="34" charset="0"/>
            </a:endParaRPr>
          </a:p>
          <a:p>
            <a:pPr lvl="1"/>
            <a:r>
              <a:rPr lang="es-AR" sz="3000" dirty="0">
                <a:latin typeface="Arial Rounded MT Bold" panose="020F0704030504030204" pitchFamily="34" charset="0"/>
              </a:rPr>
              <a:t>Aplicaciones ejecutables desde el navegador</a:t>
            </a:r>
          </a:p>
        </p:txBody>
      </p:sp>
    </p:spTree>
    <p:extLst>
      <p:ext uri="{BB962C8B-B14F-4D97-AF65-F5344CB8AC3E}">
        <p14:creationId xmlns:p14="http://schemas.microsoft.com/office/powerpoint/2010/main" val="56027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CB1F-AED8-2E61-D1F1-32BD81C3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CONSOLA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8B8D725B-6817-EADD-26B0-C671CB896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99" y="1720563"/>
            <a:ext cx="7300209" cy="48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7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538A1-0D60-682D-E469-DC7160A4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DESKTOP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08070CE-DB23-819F-EA1B-701FCF565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80" y="1580050"/>
            <a:ext cx="8354591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9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8A3F-E364-DB51-1A7C-F9171F43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API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39B4A098-5B04-A463-EE58-2890DF2E4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75" y="1580050"/>
            <a:ext cx="7255850" cy="520623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1452A38-F12A-CE38-C0F4-CD0C2A32B895}"/>
              </a:ext>
            </a:extLst>
          </p:cNvPr>
          <p:cNvSpPr txBox="1"/>
          <p:nvPr/>
        </p:nvSpPr>
        <p:spPr>
          <a:xfrm>
            <a:off x="9723925" y="6248400"/>
            <a:ext cx="265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https://happycoding.io/</a:t>
            </a:r>
          </a:p>
        </p:txBody>
      </p:sp>
    </p:spTree>
    <p:extLst>
      <p:ext uri="{BB962C8B-B14F-4D97-AF65-F5344CB8AC3E}">
        <p14:creationId xmlns:p14="http://schemas.microsoft.com/office/powerpoint/2010/main" val="314413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6" name="Imagen 5" descr="Forma&#10;&#10;Descripción generada automáticamente con confianza media">
            <a:extLst>
              <a:ext uri="{FF2B5EF4-FFF2-40B4-BE49-F238E27FC236}">
                <a16:creationId xmlns:a16="http://schemas.microsoft.com/office/drawing/2014/main" id="{30A379B2-7BC2-A6E9-EAD3-30D41EF01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5" y="1283626"/>
            <a:ext cx="4003193" cy="382304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BC6BF2-3A1B-261E-9102-9553AE9F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509666"/>
            <a:ext cx="5844760" cy="518518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AR" sz="1800" dirty="0"/>
              <a:t>Es una simplificación del lenguaje BCPL (Lenguaje de Programación Básico Combinado) capaz de almacenarse en la memoria de las computadoras de la época.</a:t>
            </a:r>
          </a:p>
          <a:p>
            <a:pPr>
              <a:lnSpc>
                <a:spcPct val="90000"/>
              </a:lnSpc>
            </a:pPr>
            <a:r>
              <a:rPr lang="es-AR" sz="1800" dirty="0"/>
              <a:t>Implementado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s-AR" sz="1800" dirty="0"/>
              <a:t> primera vez en 1969.</a:t>
            </a:r>
          </a:p>
          <a:p>
            <a:pPr>
              <a:lnSpc>
                <a:spcPct val="90000"/>
              </a:lnSpc>
            </a:pPr>
            <a:r>
              <a:rPr lang="es-AR" sz="1800" dirty="0"/>
              <a:t>Tenía un solo tipo de dato(palabra). </a:t>
            </a:r>
          </a:p>
          <a:p>
            <a:pPr>
              <a:lnSpc>
                <a:spcPct val="90000"/>
              </a:lnSpc>
            </a:pPr>
            <a:r>
              <a:rPr lang="es-AR" sz="1800" dirty="0"/>
              <a:t>Operaciones: suma, resta, multiplicación y división. Referencia a punteros.</a:t>
            </a:r>
          </a:p>
          <a:p>
            <a:pPr>
              <a:lnSpc>
                <a:spcPct val="90000"/>
              </a:lnSpc>
            </a:pPr>
            <a:r>
              <a:rPr lang="es-AR" sz="1800" dirty="0"/>
              <a:t>Se debía adaptar a cada arquitectura de hardware</a:t>
            </a:r>
          </a:p>
          <a:p>
            <a:pPr>
              <a:lnSpc>
                <a:spcPct val="90000"/>
              </a:lnSpc>
            </a:pPr>
            <a:r>
              <a:rPr lang="es-AR" sz="1800" dirty="0"/>
              <a:t>En 1973 se implementó el paquete de Entrada / Salida portable, que se convertiría en standard I/O  (o </a:t>
            </a:r>
            <a:r>
              <a:rPr lang="es-AR" sz="1800" dirty="0" err="1"/>
              <a:t>stdio</a:t>
            </a:r>
            <a:r>
              <a:rPr lang="es-AR" sz="1800" dirty="0"/>
              <a:t>) en C.</a:t>
            </a:r>
          </a:p>
          <a:p>
            <a:pPr>
              <a:lnSpc>
                <a:spcPct val="90000"/>
              </a:lnSpc>
            </a:pPr>
            <a:r>
              <a:rPr lang="es-AR" sz="1800" dirty="0"/>
              <a:t>Se utilizo hasta los 90 en algunas maquinas Honeywell y en algunos sistemas embebidos.</a:t>
            </a:r>
          </a:p>
        </p:txBody>
      </p:sp>
    </p:spTree>
    <p:extLst>
      <p:ext uri="{BB962C8B-B14F-4D97-AF65-F5344CB8AC3E}">
        <p14:creationId xmlns:p14="http://schemas.microsoft.com/office/powerpoint/2010/main" val="339876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33B7E-12C6-95F6-A579-940748F0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35" y="286771"/>
            <a:ext cx="5457025" cy="970450"/>
          </a:xfrm>
        </p:spPr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WEB APP</a:t>
            </a:r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847625D-C1B1-639B-866F-0307E26F3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2" y="1580050"/>
            <a:ext cx="5734850" cy="4505954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0C982D9-A02D-B4AA-C9D1-869739D2F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60" y="913207"/>
            <a:ext cx="5734850" cy="583964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5864983-D8F6-007D-1352-88C9CA96F773}"/>
              </a:ext>
            </a:extLst>
          </p:cNvPr>
          <p:cNvSpPr txBox="1"/>
          <p:nvPr/>
        </p:nvSpPr>
        <p:spPr>
          <a:xfrm>
            <a:off x="241190" y="6383515"/>
            <a:ext cx="265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https://happycoding.io/</a:t>
            </a:r>
          </a:p>
        </p:txBody>
      </p:sp>
    </p:spTree>
    <p:extLst>
      <p:ext uri="{BB962C8B-B14F-4D97-AF65-F5344CB8AC3E}">
        <p14:creationId xmlns:p14="http://schemas.microsoft.com/office/powerpoint/2010/main" val="4284787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0D4AC-6461-837B-F620-84FFF0B5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0E997-D12F-6C59-3627-31319F9BA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673195" cy="4058751"/>
          </a:xfrm>
        </p:spPr>
        <p:txBody>
          <a:bodyPr/>
          <a:lstStyle/>
          <a:p>
            <a:r>
              <a:rPr lang="es-AR" dirty="0"/>
              <a:t>Argentina Programa</a:t>
            </a:r>
          </a:p>
          <a:p>
            <a:r>
              <a:rPr lang="es-AR" dirty="0"/>
              <a:t>Codo a Codo</a:t>
            </a:r>
          </a:p>
          <a:p>
            <a:r>
              <a:rPr lang="es-AR" dirty="0" err="1"/>
              <a:t>FreeCodeCamp</a:t>
            </a:r>
            <a:endParaRPr lang="es-AR" dirty="0"/>
          </a:p>
          <a:p>
            <a:r>
              <a:rPr lang="es-AR" dirty="0"/>
              <a:t>Tutoriales Web</a:t>
            </a:r>
          </a:p>
          <a:p>
            <a:r>
              <a:rPr lang="es-AR" dirty="0" err="1"/>
              <a:t>Alura</a:t>
            </a:r>
            <a:r>
              <a:rPr lang="es-AR" dirty="0"/>
              <a:t> ONE</a:t>
            </a:r>
          </a:p>
          <a:p>
            <a:r>
              <a:rPr lang="es-AR" dirty="0"/>
              <a:t>Tecnicaturas</a:t>
            </a:r>
          </a:p>
          <a:p>
            <a:pPr lvl="1"/>
            <a:r>
              <a:rPr lang="es-AR" dirty="0"/>
              <a:t>UTN</a:t>
            </a:r>
          </a:p>
          <a:p>
            <a:pPr lvl="1"/>
            <a:r>
              <a:rPr lang="es-AR" dirty="0"/>
              <a:t>ISPC</a:t>
            </a:r>
          </a:p>
          <a:p>
            <a:r>
              <a:rPr lang="es-AR" dirty="0"/>
              <a:t>¡Mucha Practica!</a:t>
            </a:r>
          </a:p>
          <a:p>
            <a:pPr marL="450000" lvl="1" indent="0">
              <a:buNone/>
            </a:pPr>
            <a:endParaRPr lang="es-AR" dirty="0"/>
          </a:p>
        </p:txBody>
      </p:sp>
      <p:pic>
        <p:nvPicPr>
          <p:cNvPr id="5" name="Imagen 4" descr="Imagen que contiene persona, interior, mujer, hombre&#10;&#10;Descripción generada automáticamente">
            <a:extLst>
              <a:ext uri="{FF2B5EF4-FFF2-40B4-BE49-F238E27FC236}">
                <a16:creationId xmlns:a16="http://schemas.microsoft.com/office/drawing/2014/main" id="{A20ACB23-CF43-C14B-36A3-C6469BF1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91" y="1675761"/>
            <a:ext cx="7170460" cy="40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18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35ECF-C15E-06E4-EC0D-199ACEFB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 Rounded MT Bold" panose="020F0704030504030204" pitchFamily="34" charset="0"/>
              </a:rPr>
              <a:t>¡¡¡GRACIAS!!!</a:t>
            </a:r>
          </a:p>
        </p:txBody>
      </p:sp>
      <p:pic>
        <p:nvPicPr>
          <p:cNvPr id="4" name="Imagen 3" descr="Un hombre con camisa y corbata&#10;&#10;Descripción generada automáticamente">
            <a:extLst>
              <a:ext uri="{FF2B5EF4-FFF2-40B4-BE49-F238E27FC236}">
                <a16:creationId xmlns:a16="http://schemas.microsoft.com/office/drawing/2014/main" id="{9A282CDF-D173-19BC-09E3-463E06DB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87" y="2257174"/>
            <a:ext cx="3322770" cy="332277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C6A7ABB-4483-6004-4865-99069D04CAA3}"/>
              </a:ext>
            </a:extLst>
          </p:cNvPr>
          <p:cNvSpPr txBox="1"/>
          <p:nvPr/>
        </p:nvSpPr>
        <p:spPr>
          <a:xfrm>
            <a:off x="674558" y="2261365"/>
            <a:ext cx="6086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https://github.com/zalotores/SeminarioJava.git</a:t>
            </a:r>
          </a:p>
          <a:p>
            <a:endParaRPr lang="es-AR" dirty="0"/>
          </a:p>
          <a:p>
            <a:r>
              <a:rPr lang="es-AR" dirty="0"/>
              <a:t>zalotores@gmail.com</a:t>
            </a:r>
          </a:p>
        </p:txBody>
      </p:sp>
    </p:spTree>
    <p:extLst>
      <p:ext uri="{BB962C8B-B14F-4D97-AF65-F5344CB8AC3E}">
        <p14:creationId xmlns:p14="http://schemas.microsoft.com/office/powerpoint/2010/main" val="346900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 de placa de circuito">
            <a:extLst>
              <a:ext uri="{FF2B5EF4-FFF2-40B4-BE49-F238E27FC236}">
                <a16:creationId xmlns:a16="http://schemas.microsoft.com/office/drawing/2014/main" id="{86A14179-9A9D-FDCA-AEB8-B4CBDFA3A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" r="3756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401F0-D118-F3F5-B556-45A848BAB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fontScale="92500" lnSpcReduction="10000"/>
          </a:bodyPr>
          <a:lstStyle/>
          <a:p>
            <a:r>
              <a:rPr lang="es-AR" sz="2000" dirty="0"/>
              <a:t>Desarrollado entre 1969 y 1972</a:t>
            </a:r>
          </a:p>
          <a:p>
            <a:r>
              <a:rPr lang="es-AR" sz="2000" dirty="0"/>
              <a:t>Tipos de datos primitivos </a:t>
            </a:r>
            <a:r>
              <a:rPr lang="es-AR" sz="2000" dirty="0" err="1"/>
              <a:t>int</a:t>
            </a:r>
            <a:r>
              <a:rPr lang="es-AR" sz="2000" dirty="0"/>
              <a:t>, </a:t>
            </a:r>
            <a:r>
              <a:rPr lang="es-AR" sz="2000" dirty="0" err="1"/>
              <a:t>char</a:t>
            </a:r>
            <a:r>
              <a:rPr lang="es-AR" sz="2000" dirty="0"/>
              <a:t>, </a:t>
            </a:r>
            <a:r>
              <a:rPr lang="es-AR" sz="2000" dirty="0" err="1"/>
              <a:t>float</a:t>
            </a:r>
            <a:r>
              <a:rPr lang="es-AR" sz="2000" dirty="0"/>
              <a:t> (basado en byte)</a:t>
            </a:r>
          </a:p>
          <a:p>
            <a:r>
              <a:rPr lang="es-AR" sz="2000" dirty="0"/>
              <a:t>Facilidad de implementación y actualización de Hardware mediante </a:t>
            </a:r>
            <a:r>
              <a:rPr lang="es-AR" sz="2000" dirty="0" err="1"/>
              <a:t>core</a:t>
            </a:r>
            <a:r>
              <a:rPr lang="es-AR" sz="2000" dirty="0"/>
              <a:t> o </a:t>
            </a:r>
            <a:r>
              <a:rPr lang="es-AR" sz="2000" dirty="0" err="1"/>
              <a:t>kernell</a:t>
            </a:r>
            <a:endParaRPr lang="es-AR" sz="2000" dirty="0"/>
          </a:p>
          <a:p>
            <a:r>
              <a:rPr lang="es-AR" sz="2000" dirty="0"/>
              <a:t>Se usa en la actualidad para SO y sistemas embebidos en general</a:t>
            </a:r>
          </a:p>
          <a:p>
            <a:r>
              <a:rPr lang="es-AR" sz="2000" dirty="0"/>
              <a:t>Se desarrollo junto con Unix</a:t>
            </a:r>
          </a:p>
          <a:p>
            <a:r>
              <a:rPr lang="es-AR" sz="2000" dirty="0"/>
              <a:t>C++ desarrollado como forma más potente y flexible (incluye clases)</a:t>
            </a:r>
          </a:p>
          <a:p>
            <a:endParaRPr lang="es-AR" sz="2000" dirty="0"/>
          </a:p>
        </p:txBody>
      </p:sp>
      <p:pic>
        <p:nvPicPr>
          <p:cNvPr id="11" name="Imagen 10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1E545469-C504-5E64-730F-4F1366D88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600" y="77182"/>
            <a:ext cx="2256115" cy="22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0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94269A-333A-D656-0B3E-DF7B85B2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/>
              <a:t>Todo es un objeto</a:t>
            </a:r>
          </a:p>
          <a:p>
            <a:r>
              <a:rPr lang="es-AR" dirty="0"/>
              <a:t>Tipos primitivos (</a:t>
            </a:r>
            <a:r>
              <a:rPr lang="es-AR" dirty="0" err="1"/>
              <a:t>wrappers</a:t>
            </a:r>
            <a:r>
              <a:rPr lang="es-AR" dirty="0"/>
              <a:t>) y tipos objeto</a:t>
            </a:r>
          </a:p>
          <a:p>
            <a:r>
              <a:rPr lang="es-AR" dirty="0"/>
              <a:t>Adaptado a interface grafica de usuario</a:t>
            </a:r>
          </a:p>
          <a:p>
            <a:r>
              <a:rPr lang="es-AR" dirty="0"/>
              <a:t>Originado en la década del 60, tomó relevancia en los ’90</a:t>
            </a:r>
          </a:p>
          <a:p>
            <a:r>
              <a:rPr lang="es-AR" dirty="0"/>
              <a:t>Basado en C</a:t>
            </a:r>
          </a:p>
          <a:p>
            <a:r>
              <a:rPr lang="es-AR" dirty="0"/>
              <a:t>Pilares </a:t>
            </a:r>
          </a:p>
          <a:p>
            <a:pPr lvl="1"/>
            <a:r>
              <a:rPr lang="es-AR" dirty="0"/>
              <a:t>Abstracción</a:t>
            </a:r>
          </a:p>
          <a:p>
            <a:pPr lvl="1"/>
            <a:r>
              <a:rPr lang="es-AR" dirty="0"/>
              <a:t>Encapsulamiento</a:t>
            </a:r>
          </a:p>
          <a:p>
            <a:pPr lvl="1"/>
            <a:r>
              <a:rPr lang="es-AR" dirty="0"/>
              <a:t>Herencia</a:t>
            </a:r>
          </a:p>
          <a:p>
            <a:pPr lvl="1"/>
            <a:r>
              <a:rPr lang="es-AR" dirty="0"/>
              <a:t>Polimorfismo</a:t>
            </a:r>
          </a:p>
          <a:p>
            <a:endParaRPr lang="es-A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6D4D180-1E26-F29D-9597-401714741240}"/>
              </a:ext>
            </a:extLst>
          </p:cNvPr>
          <p:cNvSpPr/>
          <p:nvPr/>
        </p:nvSpPr>
        <p:spPr>
          <a:xfrm>
            <a:off x="7231048" y="379075"/>
            <a:ext cx="354688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Lucida Sans Typewriter" panose="020B0509030504030204" pitchFamily="49" charset="0"/>
                <a:cs typeface="Cascadia Mono" panose="020B0609020000020004" pitchFamily="49" charset="0"/>
              </a:rPr>
              <a:t>POO</a:t>
            </a:r>
          </a:p>
        </p:txBody>
      </p:sp>
    </p:spTree>
    <p:extLst>
      <p:ext uri="{BB962C8B-B14F-4D97-AF65-F5344CB8AC3E}">
        <p14:creationId xmlns:p14="http://schemas.microsoft.com/office/powerpoint/2010/main" val="3276213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5D5C1-3D5A-553F-733E-C351F498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61B51C-B54E-2756-E53B-E14C54FE5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987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491906" y="335608"/>
            <a:ext cx="11208191" cy="6186778"/>
            <a:chOff x="228600" y="285750"/>
            <a:chExt cx="8305800" cy="45847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4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7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39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240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0E72-A526-8BD9-FB55-2A5966E2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AR" sz="5400"/>
              <a:t>Java</a:t>
            </a:r>
            <a:endParaRPr lang="es-AR" sz="5400" dirty="0"/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6AC1BEED-01C2-C12D-2F31-F5071F56D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11493"/>
            <a:ext cx="6713552" cy="4707968"/>
          </a:xfrm>
        </p:spPr>
        <p:txBody>
          <a:bodyPr anchor="t">
            <a:normAutofit fontScale="92500" lnSpcReduction="10000"/>
          </a:bodyPr>
          <a:lstStyle/>
          <a:p>
            <a:r>
              <a:rPr lang="es-AR" sz="2200" dirty="0"/>
              <a:t>Creada por </a:t>
            </a:r>
            <a:r>
              <a:rPr lang="es-AR" sz="2200" dirty="0" err="1"/>
              <a:t>Sun</a:t>
            </a:r>
            <a:r>
              <a:rPr lang="es-AR" sz="2200" dirty="0"/>
              <a:t> Microsystems en 1995 y adquirida por Oracle en 2010</a:t>
            </a:r>
          </a:p>
          <a:p>
            <a:r>
              <a:rPr lang="es-AR" sz="2200" dirty="0"/>
              <a:t>Es un lenguaje compilado e interpretado a través de una máquina virtual</a:t>
            </a:r>
          </a:p>
          <a:p>
            <a:r>
              <a:rPr lang="es-AR" sz="2200" dirty="0"/>
              <a:t>Gratuito para personas y desarrolladores</a:t>
            </a:r>
          </a:p>
          <a:p>
            <a:r>
              <a:rPr lang="es-AR" sz="2200" dirty="0"/>
              <a:t>Lenguaje maduro con una gran comunidad activa</a:t>
            </a:r>
          </a:p>
          <a:p>
            <a:r>
              <a:rPr lang="es-AR" sz="2200" dirty="0"/>
              <a:t>Objetivos del lenguaje</a:t>
            </a:r>
          </a:p>
          <a:p>
            <a:pPr lvl="1"/>
            <a:r>
              <a:rPr lang="es-AR" sz="1800" dirty="0"/>
              <a:t>Orientado a objetos</a:t>
            </a:r>
          </a:p>
          <a:p>
            <a:pPr lvl="1"/>
            <a:r>
              <a:rPr lang="es-AR" sz="1800" dirty="0"/>
              <a:t>WORA ( </a:t>
            </a:r>
            <a:r>
              <a:rPr lang="es-AR" sz="1800" dirty="0" err="1"/>
              <a:t>Write</a:t>
            </a:r>
            <a:r>
              <a:rPr lang="es-AR" sz="1800" dirty="0"/>
              <a:t> Once </a:t>
            </a:r>
            <a:r>
              <a:rPr lang="es-AR" sz="1800" dirty="0" err="1"/>
              <a:t>Read</a:t>
            </a:r>
            <a:r>
              <a:rPr lang="es-AR" sz="1800" dirty="0"/>
              <a:t> </a:t>
            </a:r>
            <a:r>
              <a:rPr lang="es-AR" sz="1800" dirty="0" err="1"/>
              <a:t>Everywhere</a:t>
            </a:r>
            <a:r>
              <a:rPr lang="es-AR" sz="1800" dirty="0"/>
              <a:t>)</a:t>
            </a:r>
          </a:p>
          <a:p>
            <a:pPr lvl="1"/>
            <a:r>
              <a:rPr lang="es-AR" sz="1800" dirty="0"/>
              <a:t>Robusto</a:t>
            </a:r>
          </a:p>
          <a:p>
            <a:pPr lvl="1"/>
            <a:r>
              <a:rPr lang="es-AR" sz="1800" dirty="0"/>
              <a:t>Mejorar la experiencia de uso</a:t>
            </a:r>
          </a:p>
          <a:p>
            <a:pPr lvl="1"/>
            <a:r>
              <a:rPr lang="es-AR" sz="1800" dirty="0"/>
              <a:t>Seguridad</a:t>
            </a:r>
            <a:endParaRPr lang="es-AR" sz="2200" dirty="0"/>
          </a:p>
          <a:p>
            <a:pPr lvl="1"/>
            <a:endParaRPr lang="es-AR" sz="1800" dirty="0"/>
          </a:p>
          <a:p>
            <a:pPr lvl="1"/>
            <a:endParaRPr lang="es-AR" sz="1800" dirty="0"/>
          </a:p>
        </p:txBody>
      </p:sp>
      <p:pic>
        <p:nvPicPr>
          <p:cNvPr id="27" name="Picture 11" descr="Script de ordenador en una pantalla">
            <a:extLst>
              <a:ext uri="{FF2B5EF4-FFF2-40B4-BE49-F238E27FC236}">
                <a16:creationId xmlns:a16="http://schemas.microsoft.com/office/drawing/2014/main" id="{601164BF-5CF8-89C8-874B-2DAEAAB1D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84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2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9833A4-4616-CB9E-6251-6669388D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4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rPr>
              <a:t>Componentes de la máquina virtual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B57646-1ACE-951D-FC19-56FDEF2CC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2800" dirty="0">
                <a:latin typeface="Arial Rounded MT Bold" panose="020F0704030504030204" pitchFamily="34" charset="0"/>
              </a:rPr>
              <a:t>JRE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B46B70-5DD9-0E34-FF1C-6A15DB641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AR" dirty="0"/>
              <a:t>Java </a:t>
            </a:r>
            <a:r>
              <a:rPr lang="es-AR" dirty="0" err="1"/>
              <a:t>Runtime</a:t>
            </a:r>
            <a:r>
              <a:rPr lang="es-AR" dirty="0"/>
              <a:t> </a:t>
            </a:r>
            <a:r>
              <a:rPr lang="es-AR" dirty="0" err="1"/>
              <a:t>Environment</a:t>
            </a:r>
            <a:endParaRPr lang="es-AR" dirty="0"/>
          </a:p>
          <a:p>
            <a:r>
              <a:rPr lang="es-AR" dirty="0"/>
              <a:t>Incluye los componentes necesarios para correr aplicaciones en el SO</a:t>
            </a:r>
          </a:p>
          <a:p>
            <a:r>
              <a:rPr lang="es-AR" dirty="0"/>
              <a:t>Actualmente en versión 8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5D0BBE-1EDC-3F89-52E1-F17DA85D8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AR" sz="2800" dirty="0">
                <a:latin typeface="Arial Rounded MT Bold" panose="020F0704030504030204" pitchFamily="34" charset="0"/>
              </a:rPr>
              <a:t>JDK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4933083-8E3F-72BD-D60A-23BB158B1A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AR" dirty="0"/>
              <a:t>Java </a:t>
            </a:r>
            <a:r>
              <a:rPr lang="es-AR" dirty="0" err="1"/>
              <a:t>Development</a:t>
            </a:r>
            <a:r>
              <a:rPr lang="es-AR" dirty="0"/>
              <a:t> Kit</a:t>
            </a:r>
          </a:p>
          <a:p>
            <a:r>
              <a:rPr lang="es-AR" dirty="0"/>
              <a:t>Incluye el JRE</a:t>
            </a:r>
          </a:p>
          <a:p>
            <a:r>
              <a:rPr lang="es-AR" dirty="0"/>
              <a:t>Incluye todo el entorno para desarrollar y ejecutar las aplicaciones</a:t>
            </a:r>
          </a:p>
          <a:p>
            <a:r>
              <a:rPr lang="es-AR" dirty="0"/>
              <a:t>Actualmente en versión 20</a:t>
            </a:r>
          </a:p>
        </p:txBody>
      </p:sp>
    </p:spTree>
    <p:extLst>
      <p:ext uri="{BB962C8B-B14F-4D97-AF65-F5344CB8AC3E}">
        <p14:creationId xmlns:p14="http://schemas.microsoft.com/office/powerpoint/2010/main" val="877854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C8BFDA-3FD3-50F8-73CA-D6D985AF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JVM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5F0632-1758-6B9F-1E90-0621FDC15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32449"/>
            <a:ext cx="3613235" cy="44820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Wingdings 2" charset="2"/>
              <a:buChar char="•"/>
            </a:pP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Se genera </a:t>
            </a:r>
            <a:r>
              <a:rPr lang="en-US" sz="2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el</a:t>
            </a: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en-US" sz="2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código</a:t>
            </a: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en-US" sz="2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en</a:t>
            </a: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.java</a:t>
            </a:r>
          </a:p>
          <a:p>
            <a:pPr marL="285750" indent="-285750" algn="l">
              <a:buFont typeface="Wingdings 2" charset="2"/>
              <a:buChar char="•"/>
            </a:pP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Se </a:t>
            </a:r>
            <a:r>
              <a:rPr lang="en-US" sz="2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compila</a:t>
            </a: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en-US" sz="2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en</a:t>
            </a: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un .class</a:t>
            </a:r>
          </a:p>
          <a:p>
            <a:pPr marL="285750" indent="-285750" algn="l">
              <a:buFont typeface="Wingdings 2" charset="2"/>
              <a:buChar char="•"/>
            </a:pP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Se </a:t>
            </a:r>
            <a:r>
              <a:rPr lang="en-US" sz="2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ejecuta</a:t>
            </a: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en-US" sz="2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en</a:t>
            </a: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.bin </a:t>
            </a:r>
            <a:r>
              <a:rPr lang="en-US" sz="2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mediante</a:t>
            </a: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JVM</a:t>
            </a: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B61978A3-2114-1388-6718-BF791FEA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48" y="643466"/>
            <a:ext cx="60325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06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3611</TotalTime>
  <Words>966</Words>
  <Application>Microsoft Office PowerPoint</Application>
  <PresentationFormat>Panorámica</PresentationFormat>
  <Paragraphs>194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Arial Rounded MT Bold</vt:lpstr>
      <vt:lpstr>Calisto MT</vt:lpstr>
      <vt:lpstr>Lucida Sans Typewriter</vt:lpstr>
      <vt:lpstr>Marker Felt</vt:lpstr>
      <vt:lpstr>Wingdings 2</vt:lpstr>
      <vt:lpstr>Pizarra</vt:lpstr>
      <vt:lpstr>¡Bienvenidos a la presentación de Java! </vt:lpstr>
      <vt:lpstr>EVOLUCION DE LENGUAJES DE PROGRAMACION</vt:lpstr>
      <vt:lpstr>Presentación de PowerPoint</vt:lpstr>
      <vt:lpstr>Presentación de PowerPoint</vt:lpstr>
      <vt:lpstr>Presentación de PowerPoint</vt:lpstr>
      <vt:lpstr>Presentación de PowerPoint</vt:lpstr>
      <vt:lpstr>Java</vt:lpstr>
      <vt:lpstr>Componentes de la máquina virtual</vt:lpstr>
      <vt:lpstr>JVM</vt:lpstr>
      <vt:lpstr>Presentación de PowerPoint</vt:lpstr>
      <vt:lpstr>TIPOS DE DATOS</vt:lpstr>
      <vt:lpstr>VARIABLES </vt:lpstr>
      <vt:lpstr>Estructura de datos</vt:lpstr>
      <vt:lpstr>Composición de Clase</vt:lpstr>
      <vt:lpstr>HERENCIA</vt:lpstr>
      <vt:lpstr>Presentación de PowerPoint</vt:lpstr>
      <vt:lpstr>Errores / Excepciones</vt:lpstr>
      <vt:lpstr>Presentación de PowerPoint</vt:lpstr>
      <vt:lpstr>Manejo de Excepciones</vt:lpstr>
      <vt:lpstr>Colecciones</vt:lpstr>
      <vt:lpstr>PERSISTENCIA DE LA INFORMACION</vt:lpstr>
      <vt:lpstr>GESTION DE DEPENDENCIAS</vt:lpstr>
      <vt:lpstr>Presentación de PowerPoint</vt:lpstr>
      <vt:lpstr>JDBC</vt:lpstr>
      <vt:lpstr>Presentación de PowerPoint</vt:lpstr>
      <vt:lpstr>APLICACIONES</vt:lpstr>
      <vt:lpstr>CONSOLA</vt:lpstr>
      <vt:lpstr>DESKTOP</vt:lpstr>
      <vt:lpstr>API</vt:lpstr>
      <vt:lpstr>WEB APP</vt:lpstr>
      <vt:lpstr>RECURSOS</vt:lpstr>
      <vt:lpstr>¡¡¡GRACIAS!!!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¡Bienvenidos a la presentación de Java! </dc:title>
  <dc:creator>stefefi montes</dc:creator>
  <cp:lastModifiedBy>stefefi montes</cp:lastModifiedBy>
  <cp:revision>17</cp:revision>
  <dcterms:created xsi:type="dcterms:W3CDTF">2023-06-06T17:00:56Z</dcterms:created>
  <dcterms:modified xsi:type="dcterms:W3CDTF">2023-06-16T01:03:16Z</dcterms:modified>
</cp:coreProperties>
</file>